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8" r:id="rId4"/>
  </p:sldMasterIdLst>
  <p:notesMasterIdLst>
    <p:notesMasterId r:id="rId15"/>
  </p:notesMasterIdLst>
  <p:handoutMasterIdLst>
    <p:handoutMasterId r:id="rId16"/>
  </p:handoutMasterIdLst>
  <p:sldIdLst>
    <p:sldId id="303" r:id="rId5"/>
    <p:sldId id="320" r:id="rId6"/>
    <p:sldId id="325" r:id="rId7"/>
    <p:sldId id="335" r:id="rId8"/>
    <p:sldId id="336" r:id="rId9"/>
    <p:sldId id="326" r:id="rId10"/>
    <p:sldId id="327" r:id="rId11"/>
    <p:sldId id="329" r:id="rId12"/>
    <p:sldId id="330" r:id="rId13"/>
    <p:sldId id="334" r:id="rId14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E6C054"/>
    <a:srgbClr val="739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30" autoAdjust="0"/>
  </p:normalViewPr>
  <p:slideViewPr>
    <p:cSldViewPr>
      <p:cViewPr>
        <p:scale>
          <a:sx n="110" d="100"/>
          <a:sy n="110" d="100"/>
        </p:scale>
        <p:origin x="198" y="-60"/>
      </p:cViewPr>
      <p:guideLst>
        <p:guide orient="horz" pos="709"/>
        <p:guide orient="horz"/>
        <p:guide orient="horz" pos="3974"/>
        <p:guide orient="horz" pos="981"/>
        <p:guide orient="horz" pos="1071"/>
        <p:guide orient="horz" pos="2704"/>
        <p:guide orient="horz" pos="2160"/>
        <p:guide pos="172"/>
        <p:guide pos="6068"/>
        <p:guide pos="3075"/>
        <p:guide pos="2077"/>
        <p:guide pos="2167"/>
        <p:guide pos="4073"/>
        <p:guide pos="4163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6F7C-6471-4EE1-BB97-A6A54406809A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A19A3-321E-4D5D-8A46-ACBA558B6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1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D4DE-E818-4D6D-A51C-4B8AC8948477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654DE-7F07-46B3-93CA-B27AD0F02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39" y="0"/>
            <a:ext cx="99094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ый треугольник 10"/>
          <p:cNvSpPr/>
          <p:nvPr userDrawn="1"/>
        </p:nvSpPr>
        <p:spPr>
          <a:xfrm flipV="1">
            <a:off x="-3440" y="2"/>
            <a:ext cx="5457056" cy="4509118"/>
          </a:xfrm>
          <a:custGeom>
            <a:avLst/>
            <a:gdLst>
              <a:gd name="connsiteX0" fmla="*/ 0 w 5457056"/>
              <a:gd name="connsiteY0" fmla="*/ 4509118 h 4509118"/>
              <a:gd name="connsiteX1" fmla="*/ 0 w 5457056"/>
              <a:gd name="connsiteY1" fmla="*/ 0 h 4509118"/>
              <a:gd name="connsiteX2" fmla="*/ 5457056 w 5457056"/>
              <a:gd name="connsiteY2" fmla="*/ 4509118 h 4509118"/>
              <a:gd name="connsiteX3" fmla="*/ 0 w 5457056"/>
              <a:gd name="connsiteY3" fmla="*/ 4509118 h 4509118"/>
              <a:gd name="connsiteX0" fmla="*/ 0 w 5457056"/>
              <a:gd name="connsiteY0" fmla="*/ 4509118 h 4509118"/>
              <a:gd name="connsiteX1" fmla="*/ 0 w 5457056"/>
              <a:gd name="connsiteY1" fmla="*/ 0 h 4509118"/>
              <a:gd name="connsiteX2" fmla="*/ 2942583 w 5457056"/>
              <a:gd name="connsiteY2" fmla="*/ 2428393 h 4509118"/>
              <a:gd name="connsiteX3" fmla="*/ 5457056 w 5457056"/>
              <a:gd name="connsiteY3" fmla="*/ 4509118 h 4509118"/>
              <a:gd name="connsiteX4" fmla="*/ 0 w 5457056"/>
              <a:gd name="connsiteY4" fmla="*/ 4509118 h 4509118"/>
              <a:gd name="connsiteX0" fmla="*/ 0 w 5457056"/>
              <a:gd name="connsiteY0" fmla="*/ 4509118 h 4509118"/>
              <a:gd name="connsiteX1" fmla="*/ 0 w 5457056"/>
              <a:gd name="connsiteY1" fmla="*/ 0 h 4509118"/>
              <a:gd name="connsiteX2" fmla="*/ 3782338 w 5457056"/>
              <a:gd name="connsiteY2" fmla="*/ 1793912 h 4509118"/>
              <a:gd name="connsiteX3" fmla="*/ 5457056 w 5457056"/>
              <a:gd name="connsiteY3" fmla="*/ 4509118 h 4509118"/>
              <a:gd name="connsiteX4" fmla="*/ 0 w 5457056"/>
              <a:gd name="connsiteY4" fmla="*/ 4509118 h 45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056" h="4509118">
                <a:moveTo>
                  <a:pt x="0" y="4509118"/>
                </a:moveTo>
                <a:lnTo>
                  <a:pt x="0" y="0"/>
                </a:lnTo>
                <a:lnTo>
                  <a:pt x="3782338" y="1793912"/>
                </a:lnTo>
                <a:lnTo>
                  <a:pt x="5457056" y="4509118"/>
                </a:lnTo>
                <a:lnTo>
                  <a:pt x="0" y="4509118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0" y="2"/>
            <a:ext cx="5981882" cy="46082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1" y="4941168"/>
            <a:ext cx="9909441" cy="1916832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5733256"/>
            <a:ext cx="9906000" cy="7200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0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2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фон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3142" y="497837"/>
            <a:ext cx="6192837" cy="461665"/>
          </a:xfrm>
        </p:spPr>
        <p:txBody>
          <a:bodyPr lIns="91440" tIns="45720" rIns="91440" bIns="45720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13141" y="1676404"/>
            <a:ext cx="6286500" cy="5847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96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052517"/>
            <a:ext cx="8915400" cy="187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9B82-E164-4AC6-984C-54B386E041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4006790"/>
            <a:ext cx="84201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6921-0DDF-42E1-A18D-32579FDC6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052514"/>
            <a:ext cx="4381501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052514"/>
            <a:ext cx="4381501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ADF3-6364-4A42-A5ED-DD46E5949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92256"/>
            <a:ext cx="8915400" cy="3077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713213"/>
            <a:ext cx="4376738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0" y="1713213"/>
            <a:ext cx="4378325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00E8-4F90-4B21-BC48-770935D889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AE85-D009-45C7-B27B-8D89E389E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47A9-3864-4C90-9C15-558443E38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5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0"/>
            <a:ext cx="9906000" cy="1008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192" y="153430"/>
            <a:ext cx="470002" cy="671170"/>
          </a:xfrm>
          <a:prstGeom prst="rect">
            <a:avLst/>
          </a:prstGeom>
          <a:effectLst>
            <a:outerShdw blurRad="50800" dist="38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3440" y="6453336"/>
            <a:ext cx="79208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31AA70-9F8D-43C2-9C49-064EEFECC906}" type="slidenum">
              <a:rPr lang="ru-RU" sz="1400" smtClean="0"/>
              <a:pPr/>
              <a:t>‹#›</a:t>
            </a:fld>
            <a:endParaRPr lang="ru-RU" sz="1400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6453336"/>
            <a:ext cx="990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1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1127330"/>
            <a:ext cx="3259138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1"/>
            <a:ext cx="5537201" cy="22837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8"/>
            <a:ext cx="3259138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CDA1-7F4B-4800-AA95-7C68B67223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505956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6"/>
            <a:ext cx="59436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45"/>
            <a:ext cx="59436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8CBF-5EB7-4FF5-9E16-8F4D2CC627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2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7424678" y="1052521"/>
            <a:ext cx="16835378" cy="11387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0C2B-358B-4441-AD57-B1AC8E050E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5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0721" y="265121"/>
            <a:ext cx="615553" cy="1703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5491058" y="265121"/>
            <a:ext cx="12464951" cy="1703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ABBA-A29D-4046-882F-87E67AC43E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4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90" y="1903406"/>
            <a:ext cx="8929240" cy="4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peCond" pitchFamily="8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03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915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94838" y="6669088"/>
            <a:ext cx="354012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B08161B7-4E52-40EC-ACA7-AC1F434705B9}" type="slidenum">
              <a:rPr lang="ru-RU" sz="1200">
                <a:solidFill>
                  <a:srgbClr val="000000"/>
                </a:solidFill>
                <a:cs typeface="Tahoma" pitchFamily="34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137400" y="6524625"/>
            <a:ext cx="2624138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F5981936-EBF5-4E64-9DCC-01CB7C8FCB3C}" type="datetime1">
              <a:rPr lang="ru-RU" sz="1200">
                <a:solidFill>
                  <a:srgbClr val="000000"/>
                </a:solidFill>
                <a:cs typeface="Tahoma" pitchFamily="34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03.10.2019</a:t>
            </a:fld>
            <a:endParaRPr 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69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90" y="1903406"/>
            <a:ext cx="8929240" cy="4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peCond" pitchFamily="8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3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0"/>
            <a:ext cx="9906000" cy="1008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192" y="153430"/>
            <a:ext cx="470002" cy="671170"/>
          </a:xfrm>
          <a:prstGeom prst="rect">
            <a:avLst/>
          </a:prstGeom>
          <a:effectLst>
            <a:outerShdw blurRad="50800" dist="38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graphicFrame>
        <p:nvGraphicFramePr>
          <p:cNvPr id="9" name="Объект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82289274"/>
              </p:ext>
            </p:extLst>
          </p:nvPr>
        </p:nvGraphicFramePr>
        <p:xfrm>
          <a:off x="273050" y="1196975"/>
          <a:ext cx="93599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1980"/>
                <a:gridCol w="1871980"/>
                <a:gridCol w="1871980"/>
                <a:gridCol w="1871980"/>
                <a:gridCol w="1871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sdgasdrgdr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dgherghas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dtytyuyytj</a:t>
                      </a: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02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137400" y="6524625"/>
            <a:ext cx="2624138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F5981936-EBF5-4E64-9DCC-01CB7C8FCB3C}" type="datetime1">
              <a:rPr lang="ru-RU" sz="1200">
                <a:solidFill>
                  <a:srgbClr val="000000"/>
                </a:solidFill>
                <a:cs typeface="Tahoma" pitchFamily="34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03.10.2019</a:t>
            </a:fld>
            <a:endParaRPr 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2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2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0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9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3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w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1600201"/>
            <a:ext cx="9361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AA70-9F8D-43C2-9C49-064EEFECC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14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2667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2667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2667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67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667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й фон 2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2738" y="157163"/>
            <a:ext cx="4349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65113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838" y="6669088"/>
            <a:ext cx="3540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82FCA-FB1B-48E6-BAA2-5B6BEE33F26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>
            <a:off x="0" y="946150"/>
            <a:ext cx="9906000" cy="0"/>
          </a:xfrm>
          <a:prstGeom prst="line">
            <a:avLst/>
          </a:prstGeom>
          <a:noFill/>
          <a:ln w="101600">
            <a:solidFill>
              <a:srgbClr val="F4D5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549275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pic>
        <p:nvPicPr>
          <p:cNvPr id="1027" name="Рисунок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6pPr>
      <a:lvl7pPr marL="914342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7pPr>
      <a:lvl8pPr marL="1371513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8pPr>
      <a:lvl9pPr marL="1828684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41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12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83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54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549275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pic>
        <p:nvPicPr>
          <p:cNvPr id="1027" name="Рисунок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EuropeCond" pitchFamily="82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6pPr>
      <a:lvl7pPr marL="914342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7pPr>
      <a:lvl8pPr marL="1371513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8pPr>
      <a:lvl9pPr marL="1828684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Times New Roman Cyr" pitchFamily="18" charset="-5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41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12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83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54" indent="-2285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2480" y="6093296"/>
            <a:ext cx="7344816" cy="50405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14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cap="all" dirty="0" err="1" smtClean="0">
                <a:solidFill>
                  <a:schemeClr val="tx1"/>
                </a:solidFill>
                <a:latin typeface="Europe" pitchFamily="2" charset="0"/>
              </a:rPr>
              <a:t>Ооо</a:t>
            </a:r>
            <a:r>
              <a:rPr lang="ru-RU" sz="1600" cap="all" dirty="0" smtClean="0">
                <a:solidFill>
                  <a:schemeClr val="tx1"/>
                </a:solidFill>
                <a:latin typeface="Europe" pitchFamily="2" charset="0"/>
              </a:rPr>
              <a:t> «</a:t>
            </a:r>
            <a:r>
              <a:rPr lang="ru-RU" sz="1600" cap="all" dirty="0" err="1" smtClean="0">
                <a:solidFill>
                  <a:schemeClr val="tx1"/>
                </a:solidFill>
                <a:latin typeface="Europe" pitchFamily="2" charset="0"/>
              </a:rPr>
              <a:t>рн</a:t>
            </a:r>
            <a:r>
              <a:rPr lang="ru-RU" sz="1600" cap="all" dirty="0" smtClean="0">
                <a:solidFill>
                  <a:schemeClr val="tx1"/>
                </a:solidFill>
                <a:latin typeface="Europe" pitchFamily="2" charset="0"/>
              </a:rPr>
              <a:t>-морской терминал </a:t>
            </a:r>
            <a:r>
              <a:rPr lang="ru-RU" sz="1600" cap="all" dirty="0" err="1" smtClean="0">
                <a:solidFill>
                  <a:schemeClr val="tx1"/>
                </a:solidFill>
                <a:latin typeface="Europe" pitchFamily="2" charset="0"/>
              </a:rPr>
              <a:t>туапсе</a:t>
            </a:r>
            <a:r>
              <a:rPr lang="ru-RU" sz="1600" cap="all" dirty="0" smtClean="0">
                <a:solidFill>
                  <a:schemeClr val="tx1"/>
                </a:solidFill>
                <a:latin typeface="Europe" pitchFamily="2" charset="0"/>
              </a:rPr>
              <a:t>» - </a:t>
            </a:r>
          </a:p>
          <a:p>
            <a:r>
              <a:rPr lang="ru-RU" sz="1600" cap="all" dirty="0" smtClean="0">
                <a:solidFill>
                  <a:schemeClr val="tx1"/>
                </a:solidFill>
                <a:latin typeface="Europe" pitchFamily="2" charset="0"/>
              </a:rPr>
              <a:t>ЧЕРНОМОРСКИЕ ВОРОТА КОМПАНИИ «РОСНЕФТЬ»</a:t>
            </a:r>
            <a:endParaRPr lang="ru-RU" sz="1600" cap="all" dirty="0">
              <a:solidFill>
                <a:schemeClr val="tx1"/>
              </a:solidFill>
              <a:latin typeface="Europe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73280" y="6294388"/>
            <a:ext cx="2304256" cy="37497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latin typeface="Europe" pitchFamily="2" charset="0"/>
              </a:rPr>
              <a:t>г. Туапсе, </a:t>
            </a:r>
            <a:r>
              <a:rPr lang="ru-RU" sz="1400" dirty="0" smtClean="0">
                <a:latin typeface="Europe" pitchFamily="2" charset="0"/>
              </a:rPr>
              <a:t>2019г</a:t>
            </a:r>
            <a:r>
              <a:rPr lang="ru-RU" sz="1400" dirty="0" smtClean="0">
                <a:latin typeface="Europe" pitchFamily="2" charset="0"/>
              </a:rPr>
              <a:t>.</a:t>
            </a:r>
            <a:endParaRPr lang="en-US" sz="1400" dirty="0" smtClean="0">
              <a:latin typeface="Eu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8504" y="1484784"/>
            <a:ext cx="8928539" cy="43204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altLang="ru-RU" sz="2800" b="1" dirty="0" smtClean="0">
                <a:solidFill>
                  <a:srgbClr val="C00000"/>
                </a:solidFill>
                <a:latin typeface="Europe" pitchFamily="2" charset="0"/>
                <a:cs typeface="Tahoma" pitchFamily="34" charset="0"/>
              </a:rPr>
              <a:t>СПАСИБО ЗА ВНИМАНИЕ</a:t>
            </a:r>
            <a:endParaRPr lang="ru-RU" sz="2800" b="1" dirty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44689" y="4365104"/>
            <a:ext cx="5256584" cy="172819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1524000" algn="l"/>
              </a:tabLst>
            </a:pPr>
            <a:r>
              <a:rPr lang="ru-RU" altLang="ru-RU" sz="1200" b="1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КОНТАКТНАЯ ИНФОРМАЦИЯ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1524000" algn="l"/>
              </a:tabLst>
            </a:pPr>
            <a:endParaRPr lang="en-US" altLang="ru-RU" sz="1200" b="1" dirty="0" smtClean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  <a:p>
            <a:r>
              <a:rPr lang="ru-RU" sz="1000" dirty="0"/>
              <a:t>ООО «РН-Морской терминал Туапсе»</a:t>
            </a:r>
          </a:p>
          <a:p>
            <a:r>
              <a:rPr lang="ru-RU" sz="1000" dirty="0"/>
              <a:t>ул. Индустриальная, д. 4, г. Туапсе, </a:t>
            </a:r>
            <a:r>
              <a:rPr lang="ru-RU" sz="1000" dirty="0" smtClean="0"/>
              <a:t>Краснодарский </a:t>
            </a:r>
            <a:r>
              <a:rPr lang="ru-RU" sz="1000" dirty="0"/>
              <a:t>край, </a:t>
            </a:r>
            <a:r>
              <a:rPr lang="ru-RU" sz="1000" dirty="0" smtClean="0"/>
              <a:t>352800</a:t>
            </a:r>
          </a:p>
          <a:p>
            <a:endParaRPr lang="ru-RU" sz="1000" dirty="0"/>
          </a:p>
          <a:p>
            <a:r>
              <a:rPr lang="ru-RU" sz="1000" dirty="0"/>
              <a:t>Телефон: (861 67) 38 3 14, </a:t>
            </a:r>
            <a:endParaRPr lang="ru-RU" sz="1000" dirty="0" smtClean="0"/>
          </a:p>
          <a:p>
            <a:r>
              <a:rPr lang="ru-RU" sz="1000" dirty="0" smtClean="0"/>
              <a:t>факс</a:t>
            </a:r>
            <a:r>
              <a:rPr lang="ru-RU" sz="1000" dirty="0"/>
              <a:t>: (861 67) 38 3 95, </a:t>
            </a:r>
            <a:endParaRPr lang="ru-RU" sz="1000" dirty="0" smtClean="0"/>
          </a:p>
          <a:p>
            <a:r>
              <a:rPr lang="en-US" sz="1000" dirty="0" smtClean="0"/>
              <a:t>e</a:t>
            </a:r>
            <a:r>
              <a:rPr lang="ru-RU" sz="1000" dirty="0"/>
              <a:t>-</a:t>
            </a:r>
            <a:r>
              <a:rPr lang="en-US" sz="1000" dirty="0"/>
              <a:t>mail</a:t>
            </a:r>
            <a:r>
              <a:rPr lang="ru-RU" sz="1000" dirty="0"/>
              <a:t>: </a:t>
            </a:r>
            <a:r>
              <a:rPr lang="en-US" sz="1000" dirty="0"/>
              <a:t>mail</a:t>
            </a:r>
            <a:r>
              <a:rPr lang="ru-RU" sz="1000" dirty="0"/>
              <a:t>@</a:t>
            </a:r>
            <a:r>
              <a:rPr lang="en-US" sz="1000" dirty="0" err="1"/>
              <a:t>rosneft</a:t>
            </a:r>
            <a:r>
              <a:rPr lang="ru-RU" sz="1000" dirty="0"/>
              <a:t>-</a:t>
            </a:r>
            <a:r>
              <a:rPr lang="en-US" sz="1000" dirty="0" err="1"/>
              <a:t>tnp</a:t>
            </a:r>
            <a:r>
              <a:rPr lang="ru-RU" sz="1000" dirty="0"/>
              <a:t>.</a:t>
            </a:r>
            <a:r>
              <a:rPr lang="en-US" sz="1000" dirty="0" err="1"/>
              <a:t>ru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288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122238"/>
            <a:ext cx="8469313" cy="6953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Europe" pitchFamily="2" charset="0"/>
              </a:rPr>
              <a:t>ПАО «НК «РОСНЕФТЬ»</a:t>
            </a:r>
            <a:br>
              <a:rPr lang="ru-RU" dirty="0" smtClean="0">
                <a:latin typeface="Europe" pitchFamily="2" charset="0"/>
              </a:rPr>
            </a:br>
            <a:endParaRPr lang="ru-RU" dirty="0">
              <a:latin typeface="Europe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37400" y="6553200"/>
            <a:ext cx="2311400" cy="47625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23308B16-FE2A-4ADC-B7CA-0816C3AE5DBF}" type="slidenum">
              <a:rPr lang="ru-RU" sz="1200" smtClean="0">
                <a:solidFill>
                  <a:srgbClr val="000000"/>
                </a:solidFill>
                <a:cs typeface="Tahoma" pitchFamily="34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124744"/>
            <a:ext cx="9073008" cy="51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50" y="549275"/>
            <a:ext cx="8220075" cy="503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Europe" pitchFamily="2" charset="0"/>
                <a:cs typeface="Times New Roman" pitchFamily="18" charset="0"/>
              </a:rPr>
              <a:t>ПРОГРАММА  ШКОЛА       ВУЗ       ПРЕДПРИЯТИЕ</a:t>
            </a:r>
            <a:endParaRPr lang="ru-RU" dirty="0">
              <a:latin typeface="Europe" pitchFamily="2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6370" y="2060810"/>
            <a:ext cx="3168440" cy="40325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Europe" pitchFamily="2" charset="0"/>
                <a:cs typeface="Tahoma" pitchFamily="34" charset="0"/>
              </a:rPr>
              <a:t>«РОСНЕФТЬ-КЛАСС»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68780" y="1484730"/>
            <a:ext cx="3168440" cy="46086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Europe" pitchFamily="2" charset="0"/>
                <a:cs typeface="Tahoma" pitchFamily="34" charset="0"/>
              </a:rPr>
              <a:t>ВУЗ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49180" y="980660"/>
            <a:ext cx="3168440" cy="518472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Europe" pitchFamily="2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Europe" pitchFamily="2" charset="0"/>
                <a:cs typeface="Tahoma" pitchFamily="34" charset="0"/>
              </a:rPr>
              <a:t>МОЛОДОЙ СПЕЦИАЛИСТ</a:t>
            </a: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5169030" y="764630"/>
            <a:ext cx="216030" cy="72010"/>
          </a:xfrm>
          <a:prstGeom prst="rightArrow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748594"/>
            </a:prstShdw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6055188" y="764630"/>
            <a:ext cx="216030" cy="72010"/>
          </a:xfrm>
          <a:prstGeom prst="rightArrow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748594"/>
            </a:prstShdw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1466" y="188640"/>
            <a:ext cx="4915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>
                <a:solidFill>
                  <a:srgbClr val="000000"/>
                </a:solidFill>
                <a:latin typeface="Europe" pitchFamily="2" charset="0"/>
                <a:ea typeface="+mj-ea"/>
                <a:cs typeface="Times New Roman" pitchFamily="18" charset="0"/>
              </a:rPr>
              <a:t>ООО «РН-МОРСКОЙ ТЕРМИНАЛ ТУАПСЕ»</a:t>
            </a:r>
            <a:endParaRPr lang="ru-RU" dirty="0">
              <a:latin typeface="Europe" pitchFamily="2" charset="0"/>
            </a:endParaRPr>
          </a:p>
        </p:txBody>
      </p:sp>
      <p:pic>
        <p:nvPicPr>
          <p:cNvPr id="1027" name="Picture 3" descr="C:\Users\aschernishova\Desktop\РАБОТА\ФОТО\ВУ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3068960"/>
            <a:ext cx="2182308" cy="17093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0" y="3068960"/>
            <a:ext cx="1894940" cy="26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1" y="1985833"/>
            <a:ext cx="2484778" cy="34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09264" y="4925986"/>
            <a:ext cx="2448271" cy="78175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Статус молодого специалиста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 действует 3 года</a:t>
            </a:r>
            <a:endParaRPr lang="ru-RU" sz="1400" b="1" dirty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92560" y="549275"/>
            <a:ext cx="8568952" cy="503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Europe" pitchFamily="2" charset="0"/>
                <a:cs typeface="Times New Roman" pitchFamily="18" charset="0"/>
              </a:rPr>
              <a:t>ОСНОВНЫЕ НАПРАВЛЕНИЯ РАБОТЫ С МОЛОДЫМИ СПЕЦИАЛИСТАМИ</a:t>
            </a:r>
            <a:endParaRPr lang="ru-RU" dirty="0">
              <a:latin typeface="Europe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1466" y="188640"/>
            <a:ext cx="4915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>
                <a:solidFill>
                  <a:srgbClr val="000000"/>
                </a:solidFill>
                <a:latin typeface="Europe" pitchFamily="2" charset="0"/>
                <a:ea typeface="+mj-ea"/>
                <a:cs typeface="Times New Roman" pitchFamily="18" charset="0"/>
              </a:rPr>
              <a:t>ООО «РН-МОРСКОЙ ТЕРМИНАЛ ТУАПСЕ»</a:t>
            </a:r>
            <a:endParaRPr lang="ru-RU" dirty="0">
              <a:latin typeface="Europe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0512" y="1268760"/>
            <a:ext cx="8331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Целью работы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с молодыми специалистами является формирование и развитие нового поколения специалистов и руководителей вертикально-интегрированной нефтяной компании в соответствии с потребностью бизнеса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60512" y="2084721"/>
            <a:ext cx="61206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Основные направления работы: 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 	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адаптация молодого  специалиста на предприятии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	наставничество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              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    программа обучения и развития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	научно-техническая деятельность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	выявление сотрудников с высоким потенциалом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	социальная поддержка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420888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62" y="2924944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88" y="3175839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88" y="344194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63354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636912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560583" y="3934123"/>
            <a:ext cx="751864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Период стажировки – 3 года.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0" cap="none" spc="0" normalizeH="0" baseline="0" noProof="0" dirty="0" smtClean="0">
              <a:ln>
                <a:noFill/>
              </a:ln>
              <a:solidFill>
                <a:srgbClr val="35445B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Стажировка включает в себя следующие мероприятия: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Работа с наставником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Стажировки в должности замещения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Обучение, в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т.ч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. развитие управленческих компетенций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Научно-техническая работа, её защита на конференциях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Оценка компетенций молодого специалиста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rope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37" y="1772816"/>
            <a:ext cx="2833379" cy="442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1466" y="188640"/>
            <a:ext cx="4915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>
                <a:solidFill>
                  <a:srgbClr val="000000"/>
                </a:solidFill>
                <a:latin typeface="Europe" pitchFamily="2" charset="0"/>
                <a:ea typeface="+mj-ea"/>
                <a:cs typeface="Times New Roman" pitchFamily="18" charset="0"/>
              </a:rPr>
              <a:t>ООО «РН-МОРСКОЙ ТЕРМИНАЛ ТУАПСЕ»</a:t>
            </a:r>
            <a:endParaRPr lang="ru-RU" dirty="0">
              <a:latin typeface="Europe" pitchFamily="2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58745" y="1412776"/>
            <a:ext cx="66343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rope" pitchFamily="2" charset="0"/>
              </a:rPr>
              <a:t>От молодых специалистов ждут: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Europe" pitchFamily="2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rope" pitchFamily="2" charset="0"/>
              </a:rPr>
              <a:t>   новаторских решений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rope" pitchFamily="2" charset="0"/>
              </a:rPr>
              <a:t>смелых идей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rope" pitchFamily="2" charset="0"/>
              </a:rPr>
              <a:t>перспективных проектов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Europ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669" y="2996952"/>
            <a:ext cx="87882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5445B"/>
                </a:solidFill>
                <a:effectLst/>
                <a:uLnTx/>
                <a:uFillTx/>
                <a:latin typeface="Europe" pitchFamily="2" charset="0"/>
              </a:rPr>
              <a:t>Дополнительные преимущества 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участие в обширной программе по развитию личностных и управленческих компетенций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при приёме на рабочие специальности устанавливается 5 разряд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    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2 категория оплаты труда как молодому инженеру;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иногородним предоставляется частичная компенсация платы за наём жилья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все молодые специалисты включаются в кадровый резерв на управленческие позиции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rope" pitchFamily="2" charset="0"/>
              </a:rPr>
              <a:t>Участие в корпоративных мероприятиях и мероприятиях Совета молодых специалистов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196752"/>
            <a:ext cx="2088232" cy="21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556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50" y="549275"/>
            <a:ext cx="8220075" cy="503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Europe" pitchFamily="2" charset="0"/>
                <a:cs typeface="Times New Roman" pitchFamily="18" charset="0"/>
              </a:rPr>
              <a:t>МОЛОДЫЕ СПЕЦИАЛИСТЫ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704410" y="1412720"/>
            <a:ext cx="6120850" cy="57607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b="1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Льготы и гарантии для молодых специалистов:</a:t>
            </a:r>
            <a:endParaRPr lang="ru-RU" sz="1400" b="1" dirty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208479" y="2118720"/>
            <a:ext cx="5616782" cy="73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В случае отсутствия собственного жилья иногороднему молодому специалисту предоставляется служебное жилье. При отсутствии свободного служебного жилья частично компенсируется стоимость аренды жилого помещения</a:t>
            </a: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208479" y="2996940"/>
            <a:ext cx="5616782" cy="576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Выплата надбавки в размере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1 000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рублей в месяц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молодым специалистам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,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работающим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на рабочей должности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208479" y="3717040"/>
            <a:ext cx="5616782" cy="64809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endParaRPr lang="ru-RU" sz="1200" dirty="0" smtClean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Единовременное пособие  в размере одного должностного оклада для иногородних молодых специалистов</a:t>
            </a:r>
          </a:p>
          <a:p>
            <a:pPr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160890" y="5301260"/>
            <a:ext cx="5040699" cy="64809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Организация и проведение научных конференций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иных мероприятий молодых специалистов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в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производственной, общественной и культурной сферах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160890" y="4523249"/>
            <a:ext cx="5040699" cy="64809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При наличии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средств,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предоставление для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ребенка </a:t>
            </a:r>
            <a:b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места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в детском дошкольном учреждении </a:t>
            </a: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за счет средств </a:t>
            </a:r>
            <a:r>
              <a:rPr lang="ru-RU" sz="12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Общества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04410" y="2132820"/>
            <a:ext cx="390301" cy="64809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704410" y="2924930"/>
            <a:ext cx="390301" cy="64809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04410" y="3717040"/>
            <a:ext cx="390301" cy="676289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512800" y="4509150"/>
            <a:ext cx="390301" cy="676289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12800" y="5301260"/>
            <a:ext cx="390301" cy="676289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6736" y="188640"/>
            <a:ext cx="4915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kern="0" dirty="0">
                <a:solidFill>
                  <a:srgbClr val="000000"/>
                </a:solidFill>
                <a:latin typeface="Europe" pitchFamily="2" charset="0"/>
                <a:cs typeface="Times New Roman" pitchFamily="18" charset="0"/>
              </a:rPr>
              <a:t>ООО «РН-МОРСКОЙ ТЕРМИНАЛ ТУАПСЕ»</a:t>
            </a:r>
            <a:endParaRPr lang="ru-RU" dirty="0">
              <a:solidFill>
                <a:srgbClr val="000000"/>
              </a:solidFill>
              <a:latin typeface="Europe" pitchFamily="2" charset="0"/>
            </a:endParaRPr>
          </a:p>
        </p:txBody>
      </p:sp>
      <p:pic>
        <p:nvPicPr>
          <p:cNvPr id="1026" name="Picture 2" descr="C:\Users\nakachanova\Documents\Договоры\Договора нина\2019\27 День роснефти в ВУЗе\ФОТО для буклета\Конференция молодых специалистов\DSC_9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1" y="1412720"/>
            <a:ext cx="2294384" cy="15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kachanova\Documents\Договоры\Договора нина\2019\27 День роснефти в ВУЗе\ФОТО для буклета\Конференция молодых специалистов\DSC_9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1" y="3004015"/>
            <a:ext cx="2294383" cy="14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-file\TNP\ФОТО\2019.09.14 митинг\DSC_0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4" y="4519106"/>
            <a:ext cx="2320768" cy="15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6548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50" y="549275"/>
            <a:ext cx="8220075" cy="503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Europe" pitchFamily="2" charset="0"/>
                <a:cs typeface="Times New Roman" pitchFamily="18" charset="0"/>
              </a:rPr>
              <a:t>МОЛОДЫЕ СПЕЦИАЛИСТЫ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208480" y="1628750"/>
            <a:ext cx="3384471" cy="3240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Программа наставничества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208480" y="2132820"/>
            <a:ext cx="3384471" cy="3303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Курсы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адаптации на производстве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208480" y="3140960"/>
            <a:ext cx="3384471" cy="3240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Тренинги и семинары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208480" y="2708900"/>
            <a:ext cx="3384471" cy="3240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Технические курсы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704410" y="1628750"/>
            <a:ext cx="360050" cy="32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04410" y="2132820"/>
            <a:ext cx="360050" cy="3303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704411" y="4221110"/>
            <a:ext cx="360050" cy="57608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208480" y="3645030"/>
            <a:ext cx="3384471" cy="3240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Участие в научных  конференциях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704410" y="3645030"/>
            <a:ext cx="360050" cy="32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60390" y="5229250"/>
            <a:ext cx="5544770" cy="68409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</a:pP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Результат зачисление в  кадровый резерв, состоящий в специальном отборе сотрудников организации для дальнейшего продвижения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04411" y="3148765"/>
            <a:ext cx="360050" cy="32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04411" y="2680700"/>
            <a:ext cx="360050" cy="32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2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1208480" y="4221110"/>
            <a:ext cx="3384471" cy="576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Представлять инновационные и исследовательские проекты</a:t>
            </a:r>
            <a:endParaRPr lang="ru-RU" sz="1400" dirty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5436" y="188640"/>
            <a:ext cx="4915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>
                <a:solidFill>
                  <a:srgbClr val="000000"/>
                </a:solidFill>
                <a:latin typeface="Europe" pitchFamily="2" charset="0"/>
                <a:cs typeface="Times New Roman" pitchFamily="18" charset="0"/>
              </a:rPr>
              <a:t>ООО «РН-МОРСКОЙ ТЕРМИНАЛ ТУАПСЕ»</a:t>
            </a:r>
            <a:endParaRPr lang="ru-RU" dirty="0">
              <a:latin typeface="Europe" pitchFamily="2" charset="0"/>
            </a:endParaRPr>
          </a:p>
        </p:txBody>
      </p:sp>
      <p:pic>
        <p:nvPicPr>
          <p:cNvPr id="1026" name="Picture 2" descr="C:\Users\nakachanova\Documents\Договоры\Договора нина\2019\27 День роснефти в ВУЗе\ФОТО для буклета\Конкурс проф мастерства\DSC_3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25" y="3501282"/>
            <a:ext cx="2275617" cy="1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kachanova\Documents\Договоры\Договора нина\2019\27 День роснефти в ВУЗе\ФОТО для буклета\Роснефть класс\учащиеся РН-клас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89" y="1695897"/>
            <a:ext cx="2275618" cy="15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kachanova\Documents\Договоры\Договора нина\2019\27 День роснефти в ВУЗе\ФОТО для буклета\Спартакиада\DSC_68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89" y="3505687"/>
            <a:ext cx="2275618" cy="1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kachanova\Documents\Договоры\Договора нина\2019\27 День роснефти в ВУЗе\ФОТО для буклета\Молодые специалисты\совет м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24" y="1636336"/>
            <a:ext cx="2170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836640"/>
            <a:ext cx="9906000" cy="5472760"/>
          </a:xfrm>
          <a:prstGeom prst="rect">
            <a:avLst/>
          </a:prstGeom>
          <a:solidFill>
            <a:schemeClr val="bg1">
              <a:alpha val="7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3240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Europe" pitchFamily="2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63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Europe" pitchFamily="2" charset="0"/>
                <a:cs typeface="Times New Roman" pitchFamily="18" charset="0"/>
              </a:rPr>
              <a:t>ПОТРЕБНОСТЬ В КАДРАХ</a:t>
            </a:r>
            <a:endParaRPr lang="ru-RU" dirty="0">
              <a:latin typeface="Europe" pitchFamily="2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704476" y="1268760"/>
            <a:ext cx="4348760" cy="187220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b="1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Слесарь-ремонтник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Разборка, ремонт, монтаж, демонтаж, испытание, регулирование, наладка  сложного оборудования, агрегатов и машин. Изготовление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сложных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приспособлений для ремонта и монтажа. Составление дефектных ведомостей на ремонт.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33522" y="3351368"/>
            <a:ext cx="4319713" cy="216586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b="1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Сливщик-разливщик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Прием бензина, керосина, нефти и других нефтепродуктов в разные хранилища. Расстановка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в/цистерн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под сливо-наливные установки железнодорожных эстакад. Настройка технологических коммуникаций, связанных со сливом-наливом и внутрибазовыми перекачками на эстакаде и в </a:t>
            </a:r>
            <a:r>
              <a:rPr lang="ru-RU" sz="1400" dirty="0" err="1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манифольдах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.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169024" y="1268760"/>
            <a:ext cx="4320480" cy="187220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b="1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Машинист по моторным </a:t>
            </a:r>
            <a:r>
              <a:rPr lang="ru-RU" sz="1400" b="1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испытаниям топлива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Определение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детонационной стойкости автомобильных бензинов и </a:t>
            </a:r>
            <a:r>
              <a:rPr lang="ru-RU" sz="1400" dirty="0" err="1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цетановых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 чисел дизельных топлив, обслуживание </a:t>
            </a:r>
            <a:r>
              <a:rPr lang="ru-RU" sz="1400" dirty="0" err="1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моторнных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 установок. Наладка и переборка установок для определения октановых и </a:t>
            </a:r>
            <a:r>
              <a:rPr lang="ru-RU" sz="1400" dirty="0" err="1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цетановых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 чисел, регулировка систем, агрегатов и приборов.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5196166" y="3356990"/>
            <a:ext cx="4293338" cy="216024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b="1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Электромонтер по ремонту и обслуживанию </a:t>
            </a:r>
            <a:r>
              <a:rPr lang="ru-RU" sz="1400" b="1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электрооборудования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Разборка, капитальный ремонт, сборка, установка и центровка высоковольтных электрических машин и электроаппаратов различных типов и систем напряжением до 25 </a:t>
            </a:r>
            <a:r>
              <a:rPr lang="ru-RU" sz="1400" dirty="0" err="1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кВ.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 Обслуживание производственных участков или цехов с особо сложными схемами первичной и вторичной коммутации и дистанционного управления.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6736" y="17062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600" b="1" kern="0" dirty="0">
                <a:solidFill>
                  <a:srgbClr val="000000"/>
                </a:solidFill>
                <a:latin typeface="Europe" pitchFamily="2" charset="0"/>
                <a:ea typeface="+mj-ea"/>
                <a:cs typeface="Times New Roman" pitchFamily="18" charset="0"/>
              </a:rPr>
              <a:t>ООО «РН-МОРСКОЙ ТЕРМИНАЛ ТУАПСЕ»</a:t>
            </a:r>
            <a:br>
              <a:rPr lang="ru-RU" altLang="ru-RU" sz="1600" b="1" kern="0" dirty="0">
                <a:solidFill>
                  <a:srgbClr val="000000"/>
                </a:solidFill>
                <a:latin typeface="Europe" pitchFamily="2" charset="0"/>
                <a:ea typeface="+mj-ea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272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6640"/>
            <a:ext cx="9906000" cy="5904820"/>
          </a:xfrm>
          <a:prstGeom prst="rect">
            <a:avLst/>
          </a:prstGeom>
          <a:gradFill>
            <a:gsLst>
              <a:gs pos="0">
                <a:srgbClr val="FFE79B">
                  <a:alpha val="7000"/>
                </a:srgbClr>
              </a:gs>
              <a:gs pos="100000">
                <a:schemeClr val="bg1"/>
              </a:gs>
            </a:gsLst>
            <a:lin ang="10800000" scaled="1"/>
          </a:gradFill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63050" y="6184900"/>
            <a:ext cx="4445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BDD2A2-BD40-4D00-843A-0704CC601518}" type="slidenum">
              <a:rPr lang="ru-RU" altLang="ru-RU" sz="1400" b="1">
                <a:solidFill>
                  <a:srgbClr val="000000"/>
                </a:solidFill>
                <a:latin typeface="Europe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400" b="1" dirty="0">
              <a:solidFill>
                <a:srgbClr val="000000"/>
              </a:solidFill>
              <a:latin typeface="Europe" pitchFamily="2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50" y="549275"/>
            <a:ext cx="8220075" cy="503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Europe" pitchFamily="2" charset="0"/>
                <a:cs typeface="Times New Roman" pitchFamily="18" charset="0"/>
              </a:rPr>
              <a:t>СОЦИАЛЬНАЯ ПОДДЕРЖКА И РАЗВИТИЕ</a:t>
            </a:r>
            <a:endParaRPr lang="ru-RU" dirty="0">
              <a:latin typeface="Europe" pitchFamily="2" charset="0"/>
              <a:cs typeface="Times New Roman" pitchFamily="18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352599" y="1340768"/>
            <a:ext cx="5040561" cy="4320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Реализация программ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ипотечного жилищного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кредитования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326950" y="2650960"/>
            <a:ext cx="5066210" cy="288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Негосударственное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пенсионное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страхование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342954" y="2010406"/>
            <a:ext cx="5050206" cy="4320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Предоставление </a:t>
            </a:r>
            <a:r>
              <a:rPr lang="ru-RU" sz="1400" dirty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займа сотрудникам предприятия для оплаты за </a:t>
            </a:r>
            <a:r>
              <a:rPr lang="ru-RU" sz="1400" dirty="0" smtClean="0">
                <a:solidFill>
                  <a:srgbClr val="808080">
                    <a:lumMod val="25000"/>
                  </a:srgbClr>
                </a:solidFill>
                <a:latin typeface="Europe" pitchFamily="2" charset="0"/>
                <a:cs typeface="Tahoma" pitchFamily="34" charset="0"/>
              </a:rPr>
              <a:t>обучение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48430" y="3140968"/>
            <a:ext cx="360050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863622" y="3717032"/>
            <a:ext cx="344858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848430" y="2636912"/>
            <a:ext cx="360050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48430" y="1988840"/>
            <a:ext cx="360050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848430" y="1340768"/>
            <a:ext cx="360050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352600" y="3140968"/>
            <a:ext cx="5040560" cy="288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en-US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C</a:t>
            </a:r>
            <a:r>
              <a:rPr lang="ru-RU" sz="1400" dirty="0" err="1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анаторно</a:t>
            </a: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 - курортное</a:t>
            </a:r>
            <a:r>
              <a:rPr lang="en-US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 лечение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42953" y="3718674"/>
            <a:ext cx="5050207" cy="288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Оздоровительный отдых</a:t>
            </a:r>
            <a:r>
              <a:rPr lang="en-US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работников предприятия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880818" y="4293096"/>
            <a:ext cx="344858" cy="2880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358459" y="4293096"/>
            <a:ext cx="5034701" cy="288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47C18"/>
              </a:buClr>
              <a:defRPr/>
            </a:pPr>
            <a:r>
              <a:rPr lang="ru-RU" sz="1400" dirty="0" smtClean="0">
                <a:solidFill>
                  <a:srgbClr val="000000"/>
                </a:solidFill>
                <a:latin typeface="Europe" pitchFamily="2" charset="0"/>
                <a:cs typeface="Tahoma" pitchFamily="34" charset="0"/>
              </a:rPr>
              <a:t>Организация культурно-массовых мероприятий</a:t>
            </a:r>
            <a:endParaRPr lang="ru-RU" sz="1400" dirty="0">
              <a:solidFill>
                <a:srgbClr val="808080">
                  <a:lumMod val="25000"/>
                </a:srgbClr>
              </a:solidFill>
              <a:latin typeface="Europe" pitchFamily="2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6500" y="116632"/>
            <a:ext cx="5716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>
                <a:solidFill>
                  <a:srgbClr val="000000"/>
                </a:solidFill>
                <a:latin typeface="Europe" pitchFamily="2" charset="0"/>
                <a:cs typeface="Times New Roman" pitchFamily="18" charset="0"/>
              </a:rPr>
              <a:t>ООО «РН-МОРСКОЙ ТЕРМИНАЛ ТУАПСЕ»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266826"/>
            <a:ext cx="2389188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941038"/>
            <a:ext cx="2395538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2" y="4725144"/>
            <a:ext cx="5529538" cy="14734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614237"/>
            <a:ext cx="2395538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16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EuropeCond"/>
        <a:ea typeface=""/>
        <a:cs typeface=""/>
      </a:majorFont>
      <a:minorFont>
        <a:latin typeface="Europe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AF0D2"/>
      </a:accent1>
      <a:accent2>
        <a:srgbClr val="FFCC66"/>
      </a:accent2>
      <a:accent3>
        <a:srgbClr val="FFFFFF"/>
      </a:accent3>
      <a:accent4>
        <a:srgbClr val="000000"/>
      </a:accent4>
      <a:accent5>
        <a:srgbClr val="FCF6E5"/>
      </a:accent5>
      <a:accent6>
        <a:srgbClr val="E7B95C"/>
      </a:accent6>
      <a:hlink>
        <a:srgbClr val="CC9900"/>
      </a:hlink>
      <a:folHlink>
        <a:srgbClr val="DCC36E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F0D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CF6E5"/>
        </a:accent5>
        <a:accent6>
          <a:srgbClr val="E7B95C"/>
        </a:accent6>
        <a:hlink>
          <a:srgbClr val="CC9900"/>
        </a:hlink>
        <a:folHlink>
          <a:srgbClr val="DCC3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 Cy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DF7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748594"/>
          </a:prstShdw>
        </a:effectLst>
      </a:spPr>
      <a:bodyPr vert="horz" wrap="square" lIns="91440" tIns="324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DF7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748594"/>
          </a:prstShdw>
        </a:effectLst>
      </a:spPr>
      <a:bodyPr vert="horz" wrap="square" lIns="91440" tIns="324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 Cy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DF7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748594"/>
          </a:prstShdw>
        </a:effectLst>
      </a:spPr>
      <a:bodyPr vert="horz" wrap="square" lIns="91440" tIns="324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DF7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748594"/>
          </a:prstShdw>
        </a:effectLst>
      </a:spPr>
      <a:bodyPr vert="horz" wrap="square" lIns="91440" tIns="3240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591</Words>
  <Application>Microsoft Office PowerPoint</Application>
  <PresentationFormat>Лист A4 (210x297 мм)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1_Специальное оформление</vt:lpstr>
      <vt:lpstr>Оформление по умолчанию</vt:lpstr>
      <vt:lpstr>1_Оформление по умолчанию</vt:lpstr>
      <vt:lpstr>Презентация PowerPoint</vt:lpstr>
      <vt:lpstr>ПАО «НК «РОСНЕФТЬ» </vt:lpstr>
      <vt:lpstr>ПРОГРАММА  ШКОЛА       ВУЗ       ПРЕДПРИЯТИЕ</vt:lpstr>
      <vt:lpstr>ОСНОВНЫЕ НАПРАВЛЕНИЯ РАБОТЫ С МОЛОДЫМИ СПЕЦИАЛИСТАМИ</vt:lpstr>
      <vt:lpstr>Презентация PowerPoint</vt:lpstr>
      <vt:lpstr>МОЛОДЫЕ СПЕЦИАЛИСТЫ</vt:lpstr>
      <vt:lpstr>МОЛОДЫЕ СПЕЦИАЛИСТЫ</vt:lpstr>
      <vt:lpstr>ПОТРЕБНОСТЬ В КАДРАХ</vt:lpstr>
      <vt:lpstr>СОЦИАЛЬНАЯ ПОДДЕРЖКА И РАЗВИТИЕ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Морин Андрей Александрович</dc:creator>
  <cp:lastModifiedBy>Качанова Нина Александровна</cp:lastModifiedBy>
  <cp:revision>335</cp:revision>
  <cp:lastPrinted>2018-04-19T10:03:01Z</cp:lastPrinted>
  <dcterms:created xsi:type="dcterms:W3CDTF">2015-10-16T11:00:57Z</dcterms:created>
  <dcterms:modified xsi:type="dcterms:W3CDTF">2019-10-03T12:38:11Z</dcterms:modified>
</cp:coreProperties>
</file>